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385" r:id="rId2"/>
    <p:sldId id="299" r:id="rId3"/>
    <p:sldId id="378" r:id="rId4"/>
    <p:sldId id="401" r:id="rId5"/>
    <p:sldId id="400" r:id="rId6"/>
    <p:sldId id="399" r:id="rId7"/>
    <p:sldId id="402" r:id="rId8"/>
    <p:sldId id="403" r:id="rId9"/>
    <p:sldId id="404" r:id="rId10"/>
    <p:sldId id="395" r:id="rId11"/>
    <p:sldId id="398" r:id="rId12"/>
    <p:sldId id="288" r:id="rId13"/>
    <p:sldId id="38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24.05.2018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1522" y="1357298"/>
            <a:ext cx="8072462" cy="42959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</a:t>
            </a:r>
            <a:b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итогового собеседования</a:t>
            </a:r>
            <a:b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  русскому языку </a:t>
            </a: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3" y="3929066"/>
            <a:ext cx="3571900" cy="776417"/>
          </a:xfrm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апрель 2018 год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Лучшие результаты 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 баллов:1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обучающийся  СОШ №2,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СОШ №8,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Тимяшевской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обучающийся СОШ №10,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обучающийся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Шугуровской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баллов: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СОШ №2 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СОШ №8,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СОШ №10,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обучающийся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Шугуровской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17371" y="846138"/>
            <a:ext cx="7498080" cy="48006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Анализ ответов учащихся показал, что при чтении интонация и темп речи соответствовали коммуникативной задаче, однако обучающиеся показали неумение пользоваться дополнительными графическими обозначениями – орфоэпические ошибки допускались в словах, в которых стоял знак ударения.  Присутствовали искажения в чтении имен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собственных,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грамматические ошибки при склонении числительных. При пересказе обучающиеся испытывали затруднения и делали фактические ошибки, воспроизводили сжатый пересказ вместо подробного, а также совершали ошибки при включении в пересказ цитат; при составлении монолога чаще всего выбиралась тема № 1 (описание фотографии), но не все учащиеся справились с этим заданием в связи с неумением составлять текст - описание. В  ходе диалога часть учащихся давала односложные ответы, но, в целом, успешно справились с этим заданием, благодаря грамотным действиям экзаменаторов-собеседников.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-642966"/>
            <a:ext cx="8576530" cy="20606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785794"/>
            <a:ext cx="7498080" cy="501491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1.Результаты итогового собеседования по русскому языку  считать удовлетворительными.</a:t>
            </a: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endParaRPr lang="ru-RU" sz="3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-428652"/>
            <a:ext cx="7719274" cy="1357322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428604"/>
            <a:ext cx="8001056" cy="550072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i="1" dirty="0" smtClean="0">
                <a:solidFill>
                  <a:srgbClr val="0070C0"/>
                </a:solidFill>
              </a:rPr>
              <a:t>         </a:t>
            </a:r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Рекомендации учителям: 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8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/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1.Учителям русского языка и литературы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1.1. На уроках русского языка и литературы уделять больше внимания выразительному чтению вслух и пересказу текстов.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1.2. Предусмотреть на занятиях такие формы работы, которые позволят учащимся составлять диалоги и монологи для развития речи, совершенствовать речевое оформление устной речи.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2. Руководителям ШМО гуманитарного цикла: </a:t>
            </a:r>
          </a:p>
          <a:p>
            <a:pPr marL="82296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2.1. Запланировать мероприятия в 2018-2019 учебном году, связанные с развитием речи. </a:t>
            </a:r>
          </a:p>
          <a:p>
            <a:pPr marL="596646" indent="-514350">
              <a:buNone/>
            </a:pPr>
            <a:endParaRPr lang="ru-RU" sz="1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14422"/>
            <a:ext cx="6926608" cy="49434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Количество ОУ – 31, 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(16%)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9 классов 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870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204 (23,5%)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Минимальный порог преодолели–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(100% )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Средний тестовый балл 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14,8 %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60648"/>
            <a:ext cx="8001024" cy="4537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итогового собеседования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6181381"/>
              </p:ext>
            </p:extLst>
          </p:nvPr>
        </p:nvGraphicFramePr>
        <p:xfrm>
          <a:off x="1142976" y="1092394"/>
          <a:ext cx="7715304" cy="4989034"/>
        </p:xfrm>
        <a:graphic>
          <a:graphicData uri="http://schemas.openxmlformats.org/drawingml/2006/table">
            <a:tbl>
              <a:tblPr/>
              <a:tblGrid>
                <a:gridCol w="213402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789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4059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5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ОУ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 детей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Прошли минимальный порог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Средний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9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6427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368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368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Шугуровская СОШ 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2796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14,4%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ru-RU" sz="4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выполнения заданий</a:t>
            </a:r>
            <a: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effectLst/>
                <a:latin typeface="Arial" pitchFamily="34" charset="0"/>
              </a:rPr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728" y="2000240"/>
          <a:ext cx="7429552" cy="2928958"/>
        </p:xfrm>
        <a:graphic>
          <a:graphicData uri="http://schemas.openxmlformats.org/drawingml/2006/table">
            <a:tbl>
              <a:tblPr/>
              <a:tblGrid>
                <a:gridCol w="714380"/>
                <a:gridCol w="3929090"/>
                <a:gridCol w="2786082"/>
              </a:tblGrid>
              <a:tr h="1071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Критерии оценивания чтения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</a:t>
                      </a: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несправившихся учащихся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Соответствие интонации чтения пунктуации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7%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Темп чтения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5%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 rot="10800000" flipV="1">
            <a:off x="1428727" y="1208916"/>
            <a:ext cx="5572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№1. Чтение текста</a:t>
            </a:r>
            <a:endParaRPr lang="ru-RU" sz="28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№2. Пересказ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4" y="1142984"/>
          <a:ext cx="7715304" cy="3721446"/>
        </p:xfrm>
        <a:graphic>
          <a:graphicData uri="http://schemas.openxmlformats.org/drawingml/2006/table">
            <a:tbl>
              <a:tblPr/>
              <a:tblGrid>
                <a:gridCol w="714380"/>
                <a:gridCol w="4429156"/>
                <a:gridCol w="2571768"/>
              </a:tblGrid>
              <a:tr h="642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 оценивания чтения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 несправившихся учащихся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П1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Сохранение при пересказе </a:t>
                      </a: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микротем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текста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11%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П2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Соблюдение фактологической точности при пересказе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31%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0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П3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Работа с высказыванием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34%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П4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Способы цитирования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35%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43985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Правильность речи за выполнение заданий 1-2.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357298"/>
          <a:ext cx="7643866" cy="3821471"/>
        </p:xfrm>
        <a:graphic>
          <a:graphicData uri="http://schemas.openxmlformats.org/drawingml/2006/table">
            <a:tbl>
              <a:tblPr/>
              <a:tblGrid>
                <a:gridCol w="785818"/>
                <a:gridCol w="4286280"/>
                <a:gridCol w="2571768"/>
              </a:tblGrid>
              <a:tr h="64294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Критерий оценивания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%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несправившихся учащихся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Соблюдение грамматических норм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38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5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Соблюдение орфоэпических норм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47%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07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Соблюдение речевых норм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6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70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ИСК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Искажения слов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49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57148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№3. Монологическое высказывания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643050"/>
          <a:ext cx="7358114" cy="3132455"/>
        </p:xfrm>
        <a:graphic>
          <a:graphicData uri="http://schemas.openxmlformats.org/drawingml/2006/table">
            <a:tbl>
              <a:tblPr/>
              <a:tblGrid>
                <a:gridCol w="714380"/>
                <a:gridCol w="3752549"/>
                <a:gridCol w="2891185"/>
              </a:tblGrid>
              <a:tr h="2143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 оценивания чтения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%несправившихся учащихся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М1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Выполнение коммуникативной задачи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М2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Учет условий речевой ситуации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М3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Речевое оформление монологического высказывания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№4 Диалог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285860"/>
          <a:ext cx="7429552" cy="2379679"/>
        </p:xfrm>
        <a:graphic>
          <a:graphicData uri="http://schemas.openxmlformats.org/drawingml/2006/table">
            <a:tbl>
              <a:tblPr/>
              <a:tblGrid>
                <a:gridCol w="1000132"/>
                <a:gridCol w="3714776"/>
                <a:gridCol w="2714644"/>
              </a:tblGrid>
              <a:tr h="92869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Критерии оценивания чтения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%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несправившихся учащихся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Д1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Выполнение коммуникативной задачи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Д2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Учет условий речевой ситуации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Правильность речи за выполнение заданий 3-4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85852" y="1071546"/>
          <a:ext cx="7572428" cy="4071966"/>
        </p:xfrm>
        <a:graphic>
          <a:graphicData uri="http://schemas.openxmlformats.org/drawingml/2006/table">
            <a:tbl>
              <a:tblPr/>
              <a:tblGrid>
                <a:gridCol w="500066"/>
                <a:gridCol w="4071966"/>
                <a:gridCol w="3000396"/>
              </a:tblGrid>
              <a:tr h="10715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Критерий оценивания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%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несправившихся учащихся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Соблюдение грамматических норм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55%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Соблюдение орфоэпических норм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Соблюдение речевых норм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19%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РО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Речевое оформление</a:t>
                      </a:r>
                      <a:endParaRPr lang="ru-RU" sz="20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17%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4320</TotalTime>
  <Words>519</Words>
  <Application>Microsoft Office PowerPoint</Application>
  <PresentationFormat>Экран (4:3)</PresentationFormat>
  <Paragraphs>142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                                          Результаты  итогового собеседования по  русскому языку     </vt:lpstr>
      <vt:lpstr>              Русский язык</vt:lpstr>
      <vt:lpstr>    Результаты итогового собеседования</vt:lpstr>
      <vt:lpstr> Результаты выполнения заданий  </vt:lpstr>
      <vt:lpstr>Задание №2. Пересказ </vt:lpstr>
      <vt:lpstr>Правильность речи за выполнение заданий 1-2.  </vt:lpstr>
      <vt:lpstr>Задание №3. Монологическое высказывания </vt:lpstr>
      <vt:lpstr>  Задание №4 Диалог </vt:lpstr>
      <vt:lpstr>Правильность речи за выполнение заданий 3-4 </vt:lpstr>
      <vt:lpstr>           Лучшие результаты </vt:lpstr>
      <vt:lpstr>Слайд 11</vt:lpstr>
      <vt:lpstr>   Выводы:</vt:lpstr>
      <vt:lpstr>Слайд 13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608</cp:revision>
  <dcterms:created xsi:type="dcterms:W3CDTF">2012-12-17T07:09:56Z</dcterms:created>
  <dcterms:modified xsi:type="dcterms:W3CDTF">2018-05-24T05:42:00Z</dcterms:modified>
</cp:coreProperties>
</file>